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1012" r:id="rId2"/>
    <p:sldId id="1013" r:id="rId3"/>
    <p:sldId id="1014" r:id="rId4"/>
    <p:sldId id="1040" r:id="rId5"/>
    <p:sldId id="1041" r:id="rId6"/>
    <p:sldId id="1042" r:id="rId7"/>
    <p:sldId id="1043" r:id="rId8"/>
    <p:sldId id="1044" r:id="rId9"/>
    <p:sldId id="1045" r:id="rId10"/>
    <p:sldId id="1046" r:id="rId11"/>
    <p:sldId id="1047" r:id="rId12"/>
    <p:sldId id="1048" r:id="rId13"/>
    <p:sldId id="1049" r:id="rId14"/>
    <p:sldId id="1050" r:id="rId15"/>
    <p:sldId id="1051" r:id="rId16"/>
    <p:sldId id="1052" r:id="rId17"/>
    <p:sldId id="1053" r:id="rId18"/>
    <p:sldId id="1054" r:id="rId19"/>
    <p:sldId id="1055" r:id="rId20"/>
    <p:sldId id="1056" r:id="rId21"/>
    <p:sldId id="1057" r:id="rId22"/>
    <p:sldId id="1058" r:id="rId23"/>
    <p:sldId id="1060" r:id="rId24"/>
    <p:sldId id="1061" r:id="rId25"/>
    <p:sldId id="1062" r:id="rId26"/>
    <p:sldId id="1063" r:id="rId27"/>
    <p:sldId id="1064" r:id="rId28"/>
    <p:sldId id="1065" r:id="rId29"/>
    <p:sldId id="1066" r:id="rId30"/>
    <p:sldId id="1067" r:id="rId31"/>
    <p:sldId id="1006" r:id="rId32"/>
    <p:sldId id="1007" r:id="rId33"/>
    <p:sldId id="1068" r:id="rId34"/>
    <p:sldId id="1069" r:id="rId35"/>
    <p:sldId id="1010" r:id="rId36"/>
    <p:sldId id="10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1012"/>
            <p14:sldId id="1013"/>
            <p14:sldId id="1014"/>
          </p14:sldIdLst>
        </p14:section>
        <p14:section name="Transactions" id="{F403A9B5-FD59-48E4-86D3-8C0E3BA06B2C}">
          <p14:sldIdLst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</p14:sldIdLst>
        </p14:section>
        <p14:section name="ACID Model" id="{2B491C9C-05F2-4B25-8DBA-6EB744C7C3A4}">
          <p14:sldIdLst>
            <p14:sldId id="1049"/>
            <p14:sldId id="1050"/>
            <p14:sldId id="1051"/>
            <p14:sldId id="1052"/>
            <p14:sldId id="1053"/>
            <p14:sldId id="1054"/>
          </p14:sldIdLst>
        </p14:section>
        <p14:section name="Triggers" id="{2F353AB7-597C-4D27-861E-AC2111C505BE}">
          <p14:sldIdLst>
            <p14:sldId id="1055"/>
            <p14:sldId id="1056"/>
            <p14:sldId id="1057"/>
            <p14:sldId id="1058"/>
            <p14:sldId id="1060"/>
            <p14:sldId id="1061"/>
            <p14:sldId id="1062"/>
          </p14:sldIdLst>
        </p14:section>
        <p14:section name="Database Security" id="{A6D1E0A1-46EA-442E-A2DA-ED4BCCFB9D8D}">
          <p14:sldIdLst>
            <p14:sldId id="1063"/>
            <p14:sldId id="1064"/>
            <p14:sldId id="1065"/>
            <p14:sldId id="1066"/>
            <p14:sldId id="1067"/>
          </p14:sldIdLst>
        </p14:section>
        <p14:section name="Conclusion" id="{10E03AB1-9AA8-4E86-9A64-D741901E50A2}">
          <p14:sldIdLst>
            <p14:sldId id="1006"/>
            <p14:sldId id="1007"/>
            <p14:sldId id="1068"/>
            <p14:sldId id="1069"/>
            <p14:sldId id="1010"/>
            <p14:sldId id="10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  <a:srgbClr val="2D2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612" autoAdjust="0"/>
  </p:normalViewPr>
  <p:slideViewPr>
    <p:cSldViewPr snapToGrid="0" showGuides="1">
      <p:cViewPr varScale="1">
        <p:scale>
          <a:sx n="82" d="100"/>
          <a:sy n="82" d="100"/>
        </p:scale>
        <p:origin x="720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7.2.2019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07-Feb-19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32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707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34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9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48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588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10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4469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1165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87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0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2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3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2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07-Feb-19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23777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1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77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9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31712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04801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70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1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1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FE931-ECB7-4006-A6A2-6E8A9286AC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0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F0D95-0465-458A-921C-ACCDAA6B8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04801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49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C358AF-89D0-4436-9F8C-ABA7F9493B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27244-AB57-426A-8A7C-7A464C5E76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14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3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07-Feb-19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  <p:sldLayoutId id="2147483693" r:id="rId17"/>
    <p:sldLayoutId id="2147483718" r:id="rId18"/>
    <p:sldLayoutId id="2147483749" r:id="rId19"/>
    <p:sldLayoutId id="2147483800" r:id="rId20"/>
    <p:sldLayoutId id="2147483846" r:id="rId2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76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s://motion-software.com/" TargetMode="External"/><Relationship Id="rId12" Type="http://schemas.openxmlformats.org/officeDocument/2006/relationships/image" Target="../media/image74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78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79.png"/><Relationship Id="rId10" Type="http://schemas.openxmlformats.org/officeDocument/2006/relationships/image" Target="../media/image73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80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8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Triggers and Transactions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Programmability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854317" y="1708527"/>
            <a:ext cx="4590385" cy="4590385"/>
            <a:chOff x="3854317" y="1517133"/>
            <a:chExt cx="4590385" cy="45903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317" y="1517133"/>
              <a:ext cx="4590385" cy="4590385"/>
            </a:xfrm>
            <a:prstGeom prst="rect">
              <a:avLst/>
            </a:prstGeom>
          </p:spPr>
        </p:pic>
        <p:pic>
          <p:nvPicPr>
            <p:cNvPr id="14" name="Picture 2" descr="database, storage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115" y="3206717"/>
              <a:ext cx="1698171" cy="2416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13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Checkpoints in games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5591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5158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3657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7397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4939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1800" y="2620342"/>
            <a:ext cx="2470666" cy="144780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7165" y="4618698"/>
            <a:ext cx="2340233" cy="91866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9792" y="2385401"/>
            <a:ext cx="2451809" cy="14017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1808" y="4618699"/>
            <a:ext cx="2583193" cy="9186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359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71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886875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24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Transactions?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1" y="2620342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71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684" y="2620342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6270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7273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7398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1800" y="2620342"/>
            <a:ext cx="2470666" cy="144780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7165" y="4618698"/>
            <a:ext cx="2340233" cy="91866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9792" y="2385401"/>
            <a:ext cx="2451809" cy="14017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1808" y="4618698"/>
            <a:ext cx="3061207" cy="91866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1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9200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5815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Syntax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3400" y="1579883"/>
            <a:ext cx="112014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CREATE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PROC</a:t>
            </a:r>
            <a:r>
              <a:rPr lang="en-US" sz="2400" dirty="0"/>
              <a:t> </a:t>
            </a:r>
            <a:r>
              <a:rPr lang="en-US" sz="2400" b="1" dirty="0" err="1" smtClean="0">
                <a:latin typeface="Consolas" panose="020B0609020204030204" pitchFamily="49" charset="0"/>
              </a:rPr>
              <a:t>usp_Withdraw</a:t>
            </a:r>
            <a:r>
              <a:rPr lang="en-US" sz="2400" dirty="0" smtClean="0"/>
              <a:t>  </a:t>
            </a:r>
            <a:r>
              <a:rPr lang="en-US" sz="2400" b="1" dirty="0" smtClean="0">
                <a:latin typeface="Consolas" panose="020B0609020204030204" pitchFamily="49" charset="0"/>
              </a:rPr>
              <a:t>@</a:t>
            </a:r>
            <a:r>
              <a:rPr lang="en-US" sz="2400" b="1" dirty="0" err="1">
                <a:latin typeface="Consolas" panose="020B0609020204030204" pitchFamily="49" charset="0"/>
              </a:rPr>
              <a:t>withdrawAmount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DECIMAL(18,2</a:t>
            </a:r>
            <a:r>
              <a:rPr lang="en-US" sz="2400" dirty="0"/>
              <a:t>), </a:t>
            </a:r>
            <a:r>
              <a:rPr lang="en-US" sz="2400" b="1" dirty="0">
                <a:latin typeface="Consolas" panose="020B0609020204030204" pitchFamily="49" charset="0"/>
              </a:rPr>
              <a:t>@</a:t>
            </a:r>
            <a:r>
              <a:rPr lang="en-US" sz="2400" b="1" dirty="0" err="1">
                <a:latin typeface="Consolas" panose="020B0609020204030204" pitchFamily="49" charset="0"/>
              </a:rPr>
              <a:t>accountId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AS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BEGIN TRANSACTION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UPDATE Accounts SET Balance = Balance - @</a:t>
            </a:r>
            <a:r>
              <a:rPr lang="en-US" sz="2400" b="1" noProof="1">
                <a:latin typeface="Consolas" panose="020B0609020204030204" pitchFamily="49" charset="0"/>
              </a:rPr>
              <a:t>withdrawAmount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WHERE Id = </a:t>
            </a:r>
            <a:r>
              <a:rPr lang="en-US" sz="2400" b="1" noProof="1">
                <a:latin typeface="Consolas" panose="020B0609020204030204" pitchFamily="49" charset="0"/>
              </a:rPr>
              <a:t>@accountId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IF @@ROWCOUNT &lt;&gt; 1</a:t>
            </a:r>
            <a:r>
              <a:rPr lang="bg-BG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--</a:t>
            </a:r>
            <a:r>
              <a:rPr lang="bg-BG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Didn’t affect exactly one row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BEGIN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ROLLBACK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RAISERROR('Invalid account!', 16, 1)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RETURN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COMMIT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57082" y="2264612"/>
            <a:ext cx="2743200" cy="502985"/>
          </a:xfrm>
          <a:prstGeom prst="wedgeRoundRectCallout">
            <a:avLst>
              <a:gd name="adj1" fmla="val -43408"/>
              <a:gd name="adj2" fmla="val 853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493797" y="4371420"/>
            <a:ext cx="2438400" cy="476903"/>
          </a:xfrm>
          <a:prstGeom prst="wedgeRoundRectCallout">
            <a:avLst>
              <a:gd name="adj1" fmla="val -60590"/>
              <a:gd name="adj2" fmla="val -5448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60082" y="5748694"/>
            <a:ext cx="2307771" cy="476903"/>
          </a:xfrm>
          <a:prstGeom prst="wedgeRoundRectCallout">
            <a:avLst>
              <a:gd name="adj1" fmla="val -62622"/>
              <a:gd name="adj2" fmla="val 607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456750" y="2516104"/>
            <a:ext cx="2693332" cy="463841"/>
          </a:xfrm>
          <a:prstGeom prst="wedgeRoundRectCallout">
            <a:avLst>
              <a:gd name="adj1" fmla="val -45960"/>
              <a:gd name="adj2" fmla="val 921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val="28515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ACID Model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Solving problems before they arise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72" y="1814286"/>
            <a:ext cx="2954765" cy="1625599"/>
          </a:xfrm>
          <a:prstGeom prst="roundRect">
            <a:avLst>
              <a:gd name="adj" fmla="val 5002"/>
            </a:avLst>
          </a:prstGeom>
        </p:spPr>
      </p:pic>
    </p:spTree>
    <p:extLst>
      <p:ext uri="{BB962C8B-B14F-4D97-AF65-F5344CB8AC3E}">
        <p14:creationId xmlns:p14="http://schemas.microsoft.com/office/powerpoint/2010/main" val="75132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Modern DBMS servers have </a:t>
            </a:r>
            <a:r>
              <a:rPr lang="en-US" b="1" dirty="0">
                <a:solidFill>
                  <a:schemeClr val="bg1"/>
                </a:solidFill>
              </a:rPr>
              <a:t>built-in transaction support</a:t>
            </a:r>
          </a:p>
          <a:p>
            <a:pPr lvl="1"/>
            <a:r>
              <a:rPr lang="en-US" dirty="0"/>
              <a:t>Implement “</a:t>
            </a:r>
            <a:r>
              <a:rPr lang="en-US" b="1" dirty="0">
                <a:solidFill>
                  <a:schemeClr val="bg1"/>
                </a:solidFill>
              </a:rPr>
              <a:t>ACID</a:t>
            </a:r>
            <a:r>
              <a:rPr lang="en-US" dirty="0"/>
              <a:t>” </a:t>
            </a:r>
            <a:r>
              <a:rPr lang="en-US" b="1" dirty="0">
                <a:solidFill>
                  <a:schemeClr val="bg1"/>
                </a:solidFill>
              </a:rPr>
              <a:t>transactions</a:t>
            </a:r>
            <a:endParaRPr lang="en-US" dirty="0"/>
          </a:p>
          <a:p>
            <a:pPr lvl="1"/>
            <a:r>
              <a:rPr lang="en-US" dirty="0"/>
              <a:t>MS SQL Server, Oracle, MySQL, etc.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Atomicity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Consistency</a:t>
            </a:r>
            <a:r>
              <a:rPr lang="bg-BG" dirty="0"/>
              <a:t>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Isolation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Durability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Properties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63803" y="3545114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793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9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Atomicity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Transactions</a:t>
            </a:r>
            <a:r>
              <a:rPr lang="en-US" dirty="0"/>
              <a:t> execute as a </a:t>
            </a:r>
            <a:r>
              <a:rPr lang="en-US" b="1" dirty="0">
                <a:solidFill>
                  <a:schemeClr val="bg1"/>
                </a:solidFill>
              </a:rPr>
              <a:t>whole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DBMS guarantees that </a:t>
            </a:r>
            <a:r>
              <a:rPr lang="en-US" b="1" dirty="0">
                <a:solidFill>
                  <a:schemeClr val="bg1"/>
                </a:solidFill>
              </a:rPr>
              <a:t>either all </a:t>
            </a:r>
            <a:r>
              <a:rPr lang="en-US" dirty="0"/>
              <a:t>of the</a:t>
            </a:r>
            <a:br>
              <a:rPr lang="en-US" dirty="0"/>
            </a:br>
            <a:r>
              <a:rPr lang="en-US" dirty="0"/>
              <a:t>operations are performed </a:t>
            </a:r>
            <a:r>
              <a:rPr lang="en-US" b="1" dirty="0">
                <a:solidFill>
                  <a:schemeClr val="bg1"/>
                </a:solidFill>
              </a:rPr>
              <a:t>or none </a:t>
            </a:r>
            <a:r>
              <a:rPr lang="en-US" dirty="0"/>
              <a:t>of them</a:t>
            </a:r>
          </a:p>
          <a:p>
            <a:r>
              <a:rPr lang="en-US" dirty="0"/>
              <a:t>Example: Transferring funds between bank accounts</a:t>
            </a:r>
          </a:p>
          <a:p>
            <a:pPr lvl="1"/>
            <a:r>
              <a:rPr lang="en-US" dirty="0"/>
              <a:t>Either withdraw + deposit both succeed, or none of them do</a:t>
            </a:r>
          </a:p>
          <a:p>
            <a:pPr lvl="1"/>
            <a:r>
              <a:rPr lang="en-US" dirty="0"/>
              <a:t>In case of failure, the database stays unchanged</a:t>
            </a:r>
            <a:endParaRPr lang="bg-BG" dirty="0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1" y="1600201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3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Consistency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/>
              <a:t>The database has a legal state in both the </a:t>
            </a:r>
            <a:r>
              <a:rPr lang="en-US" b="1" dirty="0">
                <a:solidFill>
                  <a:schemeClr val="bg1"/>
                </a:solidFill>
              </a:rPr>
              <a:t>transaction’s 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beginning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its end</a:t>
            </a:r>
          </a:p>
          <a:p>
            <a:pPr lvl="1"/>
            <a:r>
              <a:rPr lang="en-US" dirty="0"/>
              <a:t>Only </a:t>
            </a:r>
            <a:r>
              <a:rPr lang="en-US" b="1" dirty="0">
                <a:solidFill>
                  <a:schemeClr val="bg1"/>
                </a:solidFill>
              </a:rPr>
              <a:t>valid data </a:t>
            </a:r>
            <a:r>
              <a:rPr lang="en-US" dirty="0"/>
              <a:t>will be </a:t>
            </a:r>
            <a:r>
              <a:rPr lang="en-US" b="1" dirty="0">
                <a:solidFill>
                  <a:schemeClr val="bg1"/>
                </a:solidFill>
              </a:rPr>
              <a:t>written</a:t>
            </a:r>
            <a:r>
              <a:rPr lang="en-US" dirty="0"/>
              <a:t> to the DB</a:t>
            </a:r>
          </a:p>
          <a:p>
            <a:pPr lvl="1"/>
            <a:r>
              <a:rPr lang="en-US" dirty="0"/>
              <a:t>Transaction </a:t>
            </a:r>
            <a:r>
              <a:rPr lang="en-US" b="1" dirty="0">
                <a:solidFill>
                  <a:schemeClr val="bg1"/>
                </a:solidFill>
              </a:rPr>
              <a:t>cannot break the rules </a:t>
            </a:r>
            <a:r>
              <a:rPr lang="en-US" dirty="0"/>
              <a:t>of</a:t>
            </a:r>
            <a:br>
              <a:rPr lang="en-US" dirty="0"/>
            </a:br>
            <a:r>
              <a:rPr lang="en-US" dirty="0"/>
              <a:t>the database</a:t>
            </a:r>
          </a:p>
          <a:p>
            <a:pPr lvl="2"/>
            <a:r>
              <a:rPr lang="en-US" dirty="0"/>
              <a:t>Primary keys, foreign keys, check constraints…</a:t>
            </a:r>
          </a:p>
          <a:p>
            <a:r>
              <a:rPr lang="en-US" dirty="0"/>
              <a:t>Consistency example:</a:t>
            </a:r>
          </a:p>
          <a:p>
            <a:pPr lvl="1"/>
            <a:r>
              <a:rPr lang="en-US" dirty="0"/>
              <a:t>Transaction </a:t>
            </a:r>
            <a:r>
              <a:rPr lang="en-US" b="1" dirty="0">
                <a:solidFill>
                  <a:schemeClr val="bg1"/>
                </a:solidFill>
              </a:rPr>
              <a:t>cannot end with a duplicate primary key </a:t>
            </a:r>
            <a:r>
              <a:rPr lang="en-US" dirty="0"/>
              <a:t>in a table</a:t>
            </a:r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9812" y="2779478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5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Isolation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Multiple transactions </a:t>
            </a:r>
            <a:r>
              <a:rPr lang="en-US" dirty="0"/>
              <a:t>running at the same time </a:t>
            </a:r>
            <a:r>
              <a:rPr lang="en-US" b="1" dirty="0">
                <a:solidFill>
                  <a:schemeClr val="bg1"/>
                </a:solidFill>
              </a:rPr>
              <a:t>do not impact each other’s execution</a:t>
            </a:r>
          </a:p>
          <a:p>
            <a:pPr lvl="1"/>
            <a:r>
              <a:rPr lang="en-US" dirty="0"/>
              <a:t>Transactions </a:t>
            </a:r>
            <a:r>
              <a:rPr lang="en-US" b="1" dirty="0">
                <a:solidFill>
                  <a:schemeClr val="bg1"/>
                </a:solidFill>
              </a:rPr>
              <a:t>don’t see </a:t>
            </a:r>
            <a:r>
              <a:rPr lang="en-US" dirty="0"/>
              <a:t>other</a:t>
            </a:r>
            <a:br>
              <a:rPr lang="en-US" dirty="0"/>
            </a:br>
            <a:r>
              <a:rPr lang="en-US" dirty="0"/>
              <a:t>transactions’ </a:t>
            </a:r>
            <a:r>
              <a:rPr lang="en-US" b="1" dirty="0">
                <a:solidFill>
                  <a:schemeClr val="bg1"/>
                </a:solidFill>
              </a:rPr>
              <a:t>uncommitted changes</a:t>
            </a:r>
          </a:p>
          <a:p>
            <a:pPr lvl="1"/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</a:t>
            </a:r>
            <a:r>
              <a:rPr lang="en-US" b="1" dirty="0">
                <a:solidFill>
                  <a:schemeClr val="bg1"/>
                </a:solidFill>
              </a:rPr>
              <a:t>isolate from one another</a:t>
            </a:r>
          </a:p>
          <a:p>
            <a:r>
              <a:rPr lang="en-US" dirty="0"/>
              <a:t>Isolation example:</a:t>
            </a:r>
          </a:p>
          <a:p>
            <a:pPr lvl="1"/>
            <a:r>
              <a:rPr lang="en-US" dirty="0"/>
              <a:t>If two or more people try to buy the last copy of a product, only one of them will succeed</a:t>
            </a: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418369" y="2580178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8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/>
              <a:t>If a transaction is </a:t>
            </a:r>
            <a:r>
              <a:rPr lang="en-US" b="1" dirty="0">
                <a:solidFill>
                  <a:schemeClr val="bg1"/>
                </a:solidFill>
              </a:rPr>
              <a:t>committed</a:t>
            </a:r>
            <a:r>
              <a:rPr lang="en-US" dirty="0"/>
              <a:t> it becomes </a:t>
            </a:r>
            <a:r>
              <a:rPr lang="en-US" b="1" dirty="0">
                <a:solidFill>
                  <a:schemeClr val="bg1"/>
                </a:solidFill>
              </a:rPr>
              <a:t>persistent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Cannot</a:t>
            </a:r>
            <a:r>
              <a:rPr lang="en-US" dirty="0"/>
              <a:t> be </a:t>
            </a:r>
            <a:r>
              <a:rPr lang="en-US" b="1" dirty="0">
                <a:solidFill>
                  <a:schemeClr val="bg1"/>
                </a:solidFill>
              </a:rPr>
              <a:t>lost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undone</a:t>
            </a:r>
          </a:p>
          <a:p>
            <a:pPr lvl="1"/>
            <a:r>
              <a:rPr lang="en-US" dirty="0"/>
              <a:t>Ensured by the use of </a:t>
            </a:r>
            <a:r>
              <a:rPr lang="en-US" b="1" dirty="0">
                <a:solidFill>
                  <a:schemeClr val="bg1"/>
                </a:solidFill>
              </a:rPr>
              <a:t>database transaction logs</a:t>
            </a:r>
          </a:p>
          <a:p>
            <a:r>
              <a:rPr lang="en-US" dirty="0"/>
              <a:t>Durability example:</a:t>
            </a:r>
          </a:p>
          <a:p>
            <a:pPr lvl="1"/>
            <a:r>
              <a:rPr lang="en-US" dirty="0"/>
              <a:t>After funds are transferred and committed, the power supply at the DB server is lost</a:t>
            </a:r>
          </a:p>
          <a:p>
            <a:pPr lvl="1"/>
            <a:r>
              <a:rPr lang="en-US" dirty="0"/>
              <a:t>Transaction stays persistent (</a:t>
            </a:r>
            <a:r>
              <a:rPr lang="en-US" b="1" dirty="0">
                <a:solidFill>
                  <a:schemeClr val="bg1"/>
                </a:solidFill>
              </a:rPr>
              <a:t>no data is lost</a:t>
            </a:r>
            <a:r>
              <a:rPr lang="en-US" dirty="0"/>
              <a:t>)</a:t>
            </a:r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6930" y="2299551"/>
            <a:ext cx="1668791" cy="18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1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Triggers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1404258"/>
            <a:ext cx="3118266" cy="27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61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Transactions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ACID Model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Triggers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1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Triggers</a:t>
            </a:r>
            <a:r>
              <a:rPr lang="en-US" dirty="0"/>
              <a:t> are very much like </a:t>
            </a:r>
            <a:r>
              <a:rPr lang="en-US" b="1" dirty="0">
                <a:solidFill>
                  <a:schemeClr val="bg1"/>
                </a:solidFill>
              </a:rPr>
              <a:t>stored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procedures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Called </a:t>
            </a:r>
            <a:r>
              <a:rPr lang="en-US" b="1" dirty="0">
                <a:solidFill>
                  <a:schemeClr val="bg1"/>
                </a:solidFill>
              </a:rPr>
              <a:t>in case of a specific event</a:t>
            </a:r>
          </a:p>
          <a:p>
            <a:r>
              <a:rPr lang="en-US" dirty="0"/>
              <a:t>We do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call</a:t>
            </a:r>
            <a:r>
              <a:rPr lang="en-US" dirty="0"/>
              <a:t> triggers </a:t>
            </a:r>
            <a:r>
              <a:rPr lang="en-US" b="1" dirty="0">
                <a:solidFill>
                  <a:schemeClr val="bg1"/>
                </a:solidFill>
              </a:rPr>
              <a:t>explicitly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Triggers are attached to a table</a:t>
            </a:r>
            <a:endParaRPr lang="en-US" dirty="0"/>
          </a:p>
          <a:p>
            <a:pPr lvl="1"/>
            <a:r>
              <a:rPr lang="en-US" dirty="0"/>
              <a:t>Triggers are fired </a:t>
            </a:r>
            <a:r>
              <a:rPr lang="en-US" b="1" dirty="0">
                <a:solidFill>
                  <a:schemeClr val="bg1"/>
                </a:solidFill>
              </a:rPr>
              <a:t>when a certain SQL statement is executed </a:t>
            </a:r>
            <a:r>
              <a:rPr lang="en-US" dirty="0"/>
              <a:t>against </a:t>
            </a:r>
            <a:br>
              <a:rPr lang="en-US" dirty="0"/>
            </a:br>
            <a:r>
              <a:rPr lang="en-US" dirty="0"/>
              <a:t>the contents of the table</a:t>
            </a:r>
          </a:p>
          <a:p>
            <a:pPr lvl="1"/>
            <a:r>
              <a:rPr lang="en-US" dirty="0"/>
              <a:t>Syntax: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AFTER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INSTEAD OF INSERT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UPDATE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</a:p>
          <a:p>
            <a:pPr lvl="1"/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Triggers?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34" y="4247267"/>
            <a:ext cx="1810636" cy="18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5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AFTER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Trigger</a:t>
            </a:r>
            <a:r>
              <a:rPr lang="en-US" dirty="0"/>
              <a:t> is executed </a:t>
            </a:r>
            <a:r>
              <a:rPr lang="en-US" b="1" dirty="0">
                <a:solidFill>
                  <a:schemeClr val="bg1"/>
                </a:solidFill>
              </a:rPr>
              <a:t>right after an event is fired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5200" y="3352800"/>
            <a:ext cx="1872000" cy="18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26" name="Rectangle 13"/>
          <p:cNvSpPr/>
          <p:nvPr/>
        </p:nvSpPr>
        <p:spPr>
          <a:xfrm>
            <a:off x="7821087" y="3352800"/>
            <a:ext cx="1872000" cy="18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Trigger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5087400" y="3186507"/>
            <a:ext cx="2242800" cy="2242800"/>
            <a:chOff x="3790412" y="3777000"/>
            <a:chExt cx="2242800" cy="2242800"/>
          </a:xfrm>
        </p:grpSpPr>
        <p:sp>
          <p:nvSpPr>
            <p:cNvPr id="28" name="Diamond 15"/>
            <p:cNvSpPr/>
            <p:nvPr/>
          </p:nvSpPr>
          <p:spPr>
            <a:xfrm>
              <a:off x="3790412" y="3777000"/>
              <a:ext cx="2242800" cy="2242800"/>
            </a:xfrm>
            <a:prstGeom prst="diamond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4067414" y="4617683"/>
              <a:ext cx="16887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/>
                <a:t>Event</a:t>
              </a:r>
            </a:p>
          </p:txBody>
        </p:sp>
      </p:grpSp>
      <p:cxnSp>
        <p:nvCxnSpPr>
          <p:cNvPr id="32" name="Straight Connector 19"/>
          <p:cNvCxnSpPr>
            <a:stCxn id="25" idx="3"/>
            <a:endCxn id="28" idx="1"/>
          </p:cNvCxnSpPr>
          <p:nvPr/>
        </p:nvCxnSpPr>
        <p:spPr>
          <a:xfrm>
            <a:off x="4597200" y="4288801"/>
            <a:ext cx="490200" cy="19107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20"/>
          <p:cNvCxnSpPr>
            <a:stCxn id="28" idx="3"/>
            <a:endCxn id="26" idx="1"/>
          </p:cNvCxnSpPr>
          <p:nvPr/>
        </p:nvCxnSpPr>
        <p:spPr>
          <a:xfrm flipV="1">
            <a:off x="7330201" y="4288801"/>
            <a:ext cx="490887" cy="19107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24"/>
          <p:cNvSpPr/>
          <p:nvPr/>
        </p:nvSpPr>
        <p:spPr>
          <a:xfrm>
            <a:off x="2514600" y="3048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01571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6496463" y="3603737"/>
            <a:ext cx="2242800" cy="2242800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INSTEAD OF </a:t>
            </a:r>
            <a:r>
              <a:rPr lang="en-US" dirty="0"/>
              <a:t>Trigger completely replaces an event action from </a:t>
            </a:r>
            <a:br>
              <a:rPr lang="en-US" dirty="0"/>
            </a:br>
            <a:r>
              <a:rPr lang="en-US" dirty="0"/>
              <a:t>happening</a:t>
            </a:r>
          </a:p>
          <a:p>
            <a:pPr lvl="1"/>
            <a:r>
              <a:rPr lang="en-US" dirty="0"/>
              <a:t>You can apply totally different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4149263" y="3770030"/>
            <a:ext cx="1872000" cy="1872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6021263" y="4706031"/>
            <a:ext cx="475200" cy="19107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24"/>
          <p:cNvSpPr/>
          <p:nvPr/>
        </p:nvSpPr>
        <p:spPr>
          <a:xfrm>
            <a:off x="3902529" y="3467837"/>
            <a:ext cx="5029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206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three different events </a:t>
            </a:r>
            <a:r>
              <a:rPr lang="en-US" dirty="0"/>
              <a:t>that can be applied </a:t>
            </a:r>
            <a:r>
              <a:rPr lang="en-US" b="1" dirty="0">
                <a:solidFill>
                  <a:schemeClr val="bg1"/>
                </a:solidFill>
              </a:rPr>
              <a:t>within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trigger</a:t>
            </a:r>
            <a:r>
              <a:rPr lang="en-US" dirty="0"/>
              <a:t>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338451" y="2261902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D1D5DD"/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8922" y="3069924"/>
            <a:ext cx="3360821" cy="2458786"/>
            <a:chOff x="3275012" y="3623370"/>
            <a:chExt cx="2632688" cy="2062943"/>
          </a:xfrm>
        </p:grpSpPr>
        <p:sp>
          <p:nvSpPr>
            <p:cNvPr id="15" name="Rectangle: Rounded Corners 13"/>
            <p:cNvSpPr/>
            <p:nvPr/>
          </p:nvSpPr>
          <p:spPr>
            <a:xfrm>
              <a:off x="3275012" y="5168857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D1D5DD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623370"/>
              <a:ext cx="1855979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598215" y="3069924"/>
            <a:ext cx="1983054" cy="2458786"/>
            <a:chOff x="5176010" y="3623370"/>
            <a:chExt cx="1553419" cy="206294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76010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D1D5DD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19" y="3623370"/>
              <a:ext cx="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589743" y="3069924"/>
            <a:ext cx="3360821" cy="2458786"/>
            <a:chOff x="5997739" y="3623370"/>
            <a:chExt cx="2632689" cy="2062943"/>
          </a:xfrm>
        </p:grpSpPr>
        <p:sp>
          <p:nvSpPr>
            <p:cNvPr id="16" name="Rectangle: Rounded Corners 13"/>
            <p:cNvSpPr/>
            <p:nvPr/>
          </p:nvSpPr>
          <p:spPr>
            <a:xfrm>
              <a:off x="7077009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D1D5DD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97739" y="3623370"/>
              <a:ext cx="185598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018900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9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bg1"/>
                </a:solidFill>
              </a:rPr>
              <a:t>FOR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Triggers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609601" y="1876485"/>
            <a:ext cx="109728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CREATE TRIGGER 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tr_TownsUpdate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ON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Towns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UPDATE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IF (EXISTS(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    SELECT * FROM inserted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    WHERE Name IS NULL OR LEN(Name) = 0))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BEGIN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RAISERROR('Town name cannot be empty.', 16, 1)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ROLLBACK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RETURN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END</a:t>
            </a:r>
          </a:p>
          <a:p>
            <a:endParaRPr lang="en-US" sz="24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UPDATE Towns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SET Name='' 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WHERE TownId=1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572000" y="4876799"/>
            <a:ext cx="2220686" cy="653143"/>
          </a:xfrm>
          <a:prstGeom prst="wedgeRoundRectCallout">
            <a:avLst>
              <a:gd name="adj1" fmla="val -52592"/>
              <a:gd name="adj2" fmla="val 9385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Causes an error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880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Defined by using </a:t>
            </a:r>
            <a:r>
              <a:rPr lang="en-US" b="1" dirty="0">
                <a:solidFill>
                  <a:schemeClr val="bg1"/>
                </a:solidFill>
              </a:rPr>
              <a:t>INSTEAD OF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Instead Of Triggers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609600" y="1858672"/>
            <a:ext cx="109728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Accounts(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Username varchar(10) NOT NULL PRIMARY KEY,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[Password] varchar(20) NOT NULL,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Active char(1) NOT NULL DEFAULT 'Y’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CREATE TRIGGER 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tr_AccountsDelete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ON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Accounts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INSTEAD OF DELETE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UPDATE a SET Active = 'N'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FROM Accounts AS a JOIN DELETED d 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ON d.Username = a.Username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WHERE a.Active = 'Y'  </a:t>
            </a:r>
          </a:p>
        </p:txBody>
      </p:sp>
    </p:spTree>
    <p:extLst>
      <p:ext uri="{BB962C8B-B14F-4D97-AF65-F5344CB8AC3E}">
        <p14:creationId xmlns:p14="http://schemas.microsoft.com/office/powerpoint/2010/main" val="938077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Database Security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D9C73-F1D9-4C03-9E3A-FC7AA5C8875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Fixed Server Roles, Fixed Database Roles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745776" y="1760930"/>
            <a:ext cx="2700447" cy="2205351"/>
            <a:chOff x="4745775" y="1586759"/>
            <a:chExt cx="2700447" cy="2205351"/>
          </a:xfrm>
        </p:grpSpPr>
        <p:pic>
          <p:nvPicPr>
            <p:cNvPr id="1028" name="Picture 4" descr="Image result for sql server fixed roles">
              <a:extLst>
                <a:ext uri="{FF2B5EF4-FFF2-40B4-BE49-F238E27FC236}">
                  <a16:creationId xmlns:a16="http://schemas.microsoft.com/office/drawing/2014/main" id="{E78E2346-67C8-424C-9992-2CCF89183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75" y="1586759"/>
              <a:ext cx="2700447" cy="1706511"/>
            </a:xfrm>
            <a:prstGeom prst="roundRect">
              <a:avLst>
                <a:gd name="adj" fmla="val 3205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664F93-9BE9-46A9-A764-5AB6377E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048" y="1984208"/>
              <a:ext cx="1807902" cy="1807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6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8D88B-3A3C-405B-BFAA-24C7A02D8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SQL Server has </a:t>
            </a:r>
            <a:r>
              <a:rPr lang="en-US" b="1" dirty="0">
                <a:solidFill>
                  <a:schemeClr val="bg1"/>
                </a:solidFill>
              </a:rPr>
              <a:t>two layers of database security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 Server Roles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sysadmin, bulkadmin, dbcreator, securityadmin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 Database Roles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db_owner, db_securityadmin, db_accessadmin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db_backupoperator, db_ddladmin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db_datareader/db_datawriter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ACFCC1-71C9-4B6E-B2A5-C438D86F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Security: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2B59E-5870-4C19-B2DF-FE315477B9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SQL Server lets us create </a:t>
            </a:r>
            <a:r>
              <a:rPr lang="en-US" b="1" dirty="0">
                <a:solidFill>
                  <a:schemeClr val="bg1"/>
                </a:solidFill>
              </a:rPr>
              <a:t>custom roles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Collection of privileges </a:t>
            </a:r>
            <a:r>
              <a:rPr lang="en-US" dirty="0"/>
              <a:t>(permissions)</a:t>
            </a:r>
          </a:p>
          <a:p>
            <a:pPr>
              <a:buClr>
                <a:schemeClr val="tx1"/>
              </a:buClr>
            </a:pPr>
            <a:r>
              <a:rPr lang="en-US" dirty="0"/>
              <a:t>Fine </a:t>
            </a:r>
            <a:r>
              <a:rPr lang="en-US" b="1" dirty="0">
                <a:solidFill>
                  <a:schemeClr val="bg1"/>
                </a:solidFill>
              </a:rPr>
              <a:t>control over permissions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use </a:t>
            </a:r>
            <a:r>
              <a:rPr lang="en-US" b="1" dirty="0">
                <a:solidFill>
                  <a:schemeClr val="bg1"/>
                </a:solidFill>
              </a:rPr>
              <a:t>one role for multiple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users </a:t>
            </a:r>
            <a:r>
              <a:rPr lang="en-US" dirty="0"/>
              <a:t>(groups)</a:t>
            </a:r>
          </a:p>
          <a:p>
            <a:pPr>
              <a:buClr>
                <a:schemeClr val="tx1"/>
              </a:buClr>
            </a:pPr>
            <a:r>
              <a:rPr lang="en-US" dirty="0"/>
              <a:t>Makes </a:t>
            </a:r>
            <a:r>
              <a:rPr lang="en-US" b="1" dirty="0">
                <a:solidFill>
                  <a:schemeClr val="bg1"/>
                </a:solidFill>
              </a:rPr>
              <a:t>auditing operations easier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2093A8-9ED8-4076-85DA-4848C4B7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Roles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CDF98-45D7-4A64-9207-FFF5FB5BE7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 descr="Image result for user icon transparent">
            <a:extLst>
              <a:ext uri="{FF2B5EF4-FFF2-40B4-BE49-F238E27FC236}">
                <a16:creationId xmlns:a16="http://schemas.microsoft.com/office/drawing/2014/main" id="{C6F86CA2-52B9-452C-9589-1A113748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927">
            <a:off x="9393814" y="1752709"/>
            <a:ext cx="2159888" cy="21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user icon transparent">
            <a:extLst>
              <a:ext uri="{FF2B5EF4-FFF2-40B4-BE49-F238E27FC236}">
                <a16:creationId xmlns:a16="http://schemas.microsoft.com/office/drawing/2014/main" id="{70041DE7-86E1-4635-813C-C8522BA0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566">
            <a:off x="8027270" y="2325939"/>
            <a:ext cx="3108211" cy="31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FFDE-5E0B-449C-8159-09E4F84FE6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 SERVER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Gives </a:t>
            </a:r>
            <a:r>
              <a:rPr lang="en-US" b="1" dirty="0">
                <a:solidFill>
                  <a:schemeClr val="bg1"/>
                </a:solidFill>
              </a:rPr>
              <a:t>all permissions</a:t>
            </a:r>
            <a:r>
              <a:rPr lang="en-US" dirty="0"/>
              <a:t> on the server/database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TAKE OWNERSHIP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Enables the grantee to take </a:t>
            </a:r>
            <a:r>
              <a:rPr lang="en-US" b="1" dirty="0">
                <a:solidFill>
                  <a:schemeClr val="bg1"/>
                </a:solidFill>
              </a:rPr>
              <a:t>ownership of a securable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 CHANGE TRACKING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Manage change tracking </a:t>
            </a:r>
            <a:r>
              <a:rPr lang="en-US" dirty="0"/>
              <a:t>on schemas and tables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 DEFINITION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Enables the grantee to </a:t>
            </a:r>
            <a:r>
              <a:rPr lang="en-US" b="1" dirty="0">
                <a:solidFill>
                  <a:schemeClr val="bg1"/>
                </a:solidFill>
              </a:rPr>
              <a:t>access metadata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EXECUTE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procedures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scalar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aggregate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A529B8-B1E7-4D7C-A60B-F211EFAD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Role Permissions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170C1-0FFC-4B21-8A4F-18A0412784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3736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5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9BB9-C9E0-4F2B-AB96-77CAA9BC31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ALTER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Lets a role </a:t>
            </a:r>
            <a:r>
              <a:rPr lang="en-US" b="1" dirty="0">
                <a:solidFill>
                  <a:schemeClr val="bg1"/>
                </a:solidFill>
              </a:rPr>
              <a:t>create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alter</a:t>
            </a:r>
            <a:r>
              <a:rPr lang="en-US" dirty="0"/>
              <a:t>, and </a:t>
            </a:r>
            <a:r>
              <a:rPr lang="en-US" b="1" dirty="0">
                <a:solidFill>
                  <a:schemeClr val="bg1"/>
                </a:solidFill>
              </a:rPr>
              <a:t>drop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  <a:r>
              <a:rPr lang="en-US" dirty="0"/>
              <a:t> from the schema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REFERENCES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Lets the role </a:t>
            </a:r>
            <a:r>
              <a:rPr lang="en-US" b="1" dirty="0">
                <a:solidFill>
                  <a:schemeClr val="bg1"/>
                </a:solidFill>
              </a:rPr>
              <a:t>create FOREIGN KEY </a:t>
            </a:r>
            <a:r>
              <a:rPr lang="en-US" dirty="0"/>
              <a:t>constraints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UPDATE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Grant access to </a:t>
            </a:r>
            <a:r>
              <a:rPr lang="en-US" b="1" dirty="0">
                <a:solidFill>
                  <a:schemeClr val="bg1"/>
                </a:solidFill>
              </a:rPr>
              <a:t>CRUD Operations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be granted on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schema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dirty="0"/>
              <a:t>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Individual tables, views and columns </a:t>
            </a:r>
            <a:r>
              <a:rPr lang="en-US" b="1" dirty="0">
                <a:solidFill>
                  <a:schemeClr val="bg1"/>
                </a:solidFill>
              </a:rPr>
              <a:t>can be targeted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FE6478-8DC8-4E97-BA36-3398178F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Role Permissions (2)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493B0-2312-44B9-A6FE-752BF096D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8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613" y="1664770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138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58775" algn="l" defTabSz="1218438" rtl="0" eaLnBrk="1" fontAlgn="auto" latinLnBrk="1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5416" y="1716562"/>
            <a:ext cx="7971901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Transactions</a:t>
            </a:r>
            <a:r>
              <a:rPr lang="en-GB" sz="2400" dirty="0">
                <a:solidFill>
                  <a:schemeClr val="bg2"/>
                </a:solidFill>
              </a:rPr>
              <a:t> give our operations </a:t>
            </a:r>
            <a:r>
              <a:rPr lang="en-GB" sz="2400" b="1" dirty="0">
                <a:solidFill>
                  <a:schemeClr val="bg1"/>
                </a:solidFill>
              </a:rPr>
              <a:t>stability</a:t>
            </a:r>
            <a:endParaRPr lang="en-US" sz="1200" b="1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Operation Integrity</a:t>
            </a: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Solving the concurrent operation problem</a:t>
            </a: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The ACID model is implemented in most RDBMS</a:t>
            </a:r>
          </a:p>
          <a:p>
            <a:pPr lvl="1">
              <a:lnSpc>
                <a:spcPct val="95000"/>
              </a:lnSpc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Triggers</a:t>
            </a:r>
            <a:r>
              <a:rPr lang="en-US" sz="2400" dirty="0">
                <a:solidFill>
                  <a:schemeClr val="bg2"/>
                </a:solidFill>
              </a:rPr>
              <a:t> apply a given behavior when a condition is hit</a:t>
            </a: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Gives us temporary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INSERTED</a:t>
            </a:r>
            <a:r>
              <a:rPr lang="en-US" sz="2400" dirty="0">
                <a:solidFill>
                  <a:schemeClr val="bg2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DELETED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tables</a:t>
            </a:r>
          </a:p>
          <a:p>
            <a:pPr lvl="1">
              <a:lnSpc>
                <a:spcPct val="95000"/>
              </a:lnSpc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Security</a:t>
            </a:r>
            <a:r>
              <a:rPr lang="en-US" sz="2400" dirty="0">
                <a:solidFill>
                  <a:schemeClr val="bg2"/>
                </a:solidFill>
              </a:rPr>
              <a:t> in SQL Server can be finely controlled</a:t>
            </a:r>
          </a:p>
          <a:p>
            <a:pPr marL="914400" lvl="1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Using fixed </a:t>
            </a:r>
            <a:r>
              <a:rPr lang="en-US" sz="2400" b="1" dirty="0">
                <a:solidFill>
                  <a:schemeClr val="bg1"/>
                </a:solidFill>
              </a:rPr>
              <a:t>server roles </a:t>
            </a:r>
            <a:r>
              <a:rPr lang="en-US" sz="2400" dirty="0">
                <a:solidFill>
                  <a:schemeClr val="bg2"/>
                </a:solidFill>
              </a:rPr>
              <a:t>and fixed </a:t>
            </a:r>
            <a:r>
              <a:rPr lang="en-US" sz="2400" b="1" dirty="0">
                <a:solidFill>
                  <a:schemeClr val="bg1"/>
                </a:solidFill>
              </a:rPr>
              <a:t>database roles</a:t>
            </a:r>
          </a:p>
          <a:p>
            <a:pPr lvl="1"/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Custom roles </a:t>
            </a:r>
            <a:r>
              <a:rPr lang="en-US" sz="2400" dirty="0">
                <a:solidFill>
                  <a:schemeClr val="bg2"/>
                </a:solidFill>
              </a:rPr>
              <a:t>control permissions even more finely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83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50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551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927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solidFill>
                  <a:schemeClr val="bg1"/>
                </a:solidFill>
                <a:hlinkClick r:id="rId3"/>
              </a:rPr>
              <a:t>Creative Commons </a:t>
            </a:r>
            <a:r>
              <a:rPr lang="en-US" noProof="1">
                <a:solidFill>
                  <a:schemeClr val="bg1"/>
                </a:solidFill>
                <a:hlinkClick r:id="rId3"/>
              </a:rPr>
              <a:t>Attribution-NonCommercial-ShareAlike</a:t>
            </a:r>
            <a:r>
              <a:rPr lang="en-US" dirty="0">
                <a:solidFill>
                  <a:schemeClr val="bg1"/>
                </a:solidFill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9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2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Transactions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Definition, Usage, ACID Model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90" y="1202745"/>
            <a:ext cx="2852619" cy="28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Transaction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sequence of actions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en-US" b="1" dirty="0">
                <a:solidFill>
                  <a:schemeClr val="bg1"/>
                </a:solidFill>
              </a:rPr>
              <a:t>database operations</a:t>
            </a:r>
            <a:r>
              <a:rPr lang="bg-BG" dirty="0"/>
              <a:t>)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executed as a whole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Either </a:t>
            </a:r>
            <a:r>
              <a:rPr lang="en-US" b="1" dirty="0">
                <a:solidFill>
                  <a:schemeClr val="bg1"/>
                </a:solidFill>
              </a:rPr>
              <a:t>all</a:t>
            </a:r>
            <a:r>
              <a:rPr lang="en-US" dirty="0"/>
              <a:t> of them </a:t>
            </a:r>
            <a:r>
              <a:rPr lang="en-US" b="1" dirty="0">
                <a:solidFill>
                  <a:schemeClr val="bg1"/>
                </a:solidFill>
              </a:rPr>
              <a:t>complete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successfully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none</a:t>
            </a:r>
            <a:r>
              <a:rPr lang="en-US" dirty="0"/>
              <a:t> of them </a:t>
            </a:r>
            <a:r>
              <a:rPr lang="en-US" b="1" dirty="0">
                <a:solidFill>
                  <a:schemeClr val="bg1"/>
                </a:solidFill>
              </a:rPr>
              <a:t>do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en-US" dirty="0"/>
              <a:t>Examples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b="1" dirty="0">
                <a:solidFill>
                  <a:schemeClr val="bg1"/>
                </a:solidFill>
              </a:rPr>
              <a:t>withdrawal</a:t>
            </a:r>
            <a:r>
              <a:rPr lang="bg-BG" b="1" dirty="0">
                <a:solidFill>
                  <a:schemeClr val="bg1"/>
                </a:solidFill>
              </a:rPr>
              <a:t> + </a:t>
            </a: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deposit</a:t>
            </a:r>
            <a:r>
              <a:rPr lang="bg-BG" dirty="0"/>
              <a:t>)</a:t>
            </a:r>
          </a:p>
          <a:p>
            <a:pPr lvl="1"/>
            <a:r>
              <a:rPr lang="en-US" dirty="0"/>
              <a:t>If either the </a:t>
            </a:r>
            <a:r>
              <a:rPr lang="en-US" b="1" dirty="0">
                <a:solidFill>
                  <a:schemeClr val="bg1"/>
                </a:solidFill>
              </a:rPr>
              <a:t>withdrawal or </a:t>
            </a:r>
            <a:r>
              <a:rPr lang="en-US" dirty="0"/>
              <a:t>the</a:t>
            </a:r>
            <a:r>
              <a:rPr lang="en-US" b="1" dirty="0">
                <a:solidFill>
                  <a:schemeClr val="bg1"/>
                </a:solidFill>
              </a:rPr>
              <a:t> deposit fails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whole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operation is cancelled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Transactions: Lifecycle (Rollback)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5331" y="4611851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4570" y="3627685"/>
            <a:ext cx="1567383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10114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10115" y="1546223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3097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3099" y="1546223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5029" y="4504544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1984" y="2955949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5801" y="2798143"/>
            <a:ext cx="1978769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449168" y="2798143"/>
            <a:ext cx="250110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1952" y="2798143"/>
            <a:ext cx="287559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b="1" dirty="0"/>
              <a:t>Sequence</a:t>
            </a:r>
            <a:br>
              <a:rPr lang="en-US" sz="3200" b="1" dirty="0"/>
            </a:br>
            <a:r>
              <a:rPr lang="en-US" sz="3200" b="1" dirty="0"/>
              <a:t>of reads and writes</a:t>
            </a:r>
          </a:p>
        </p:txBody>
      </p:sp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902B6B62-5622-41E5-ADA8-2BA9A04E8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99643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1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Transactions: Lifecycle (Commit)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5182" y="2981878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4570" y="3627685"/>
            <a:ext cx="1567383" cy="0"/>
          </a:xfrm>
          <a:prstGeom prst="straightConnector1">
            <a:avLst/>
          </a:pr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7545" y="3627685"/>
            <a:ext cx="1869492" cy="0"/>
          </a:xfrm>
          <a:prstGeom prst="straightConnector1">
            <a:avLst/>
          </a:pr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10114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10115" y="1546223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3097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3099" y="1546223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1984" y="2955949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5801" y="2798143"/>
            <a:ext cx="1978769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7036" y="2798143"/>
            <a:ext cx="250110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1952" y="2798143"/>
            <a:ext cx="287559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b="1" dirty="0"/>
              <a:t>Sequence</a:t>
            </a:r>
            <a:br>
              <a:rPr lang="en-US" sz="3200" b="1" dirty="0"/>
            </a:br>
            <a:r>
              <a:rPr lang="en-US" sz="3200" b="1" dirty="0"/>
              <a:t>of reads and writes</a:t>
            </a:r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384B2827-2FD2-463B-B4BB-EC2ED03E2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12548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Transactions</a:t>
            </a:r>
            <a:r>
              <a:rPr lang="en-US" dirty="0"/>
              <a:t> guarantee the </a:t>
            </a:r>
            <a:r>
              <a:rPr lang="en-US" b="1" dirty="0">
                <a:solidFill>
                  <a:schemeClr val="bg1"/>
                </a:solidFill>
              </a:rPr>
              <a:t>consistency</a:t>
            </a:r>
            <a:r>
              <a:rPr lang="en-US" dirty="0"/>
              <a:t> and the </a:t>
            </a:r>
            <a:r>
              <a:rPr lang="en-US" b="1" dirty="0">
                <a:solidFill>
                  <a:schemeClr val="bg1"/>
                </a:solidFill>
              </a:rPr>
              <a:t>integrity</a:t>
            </a:r>
            <a:r>
              <a:rPr lang="en-US" dirty="0"/>
              <a:t> of 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All </a:t>
            </a:r>
            <a:r>
              <a:rPr lang="en-US" b="1" dirty="0">
                <a:solidFill>
                  <a:schemeClr val="bg1"/>
                </a:solidFill>
              </a:rPr>
              <a:t>changes</a:t>
            </a:r>
            <a:r>
              <a:rPr lang="en-US" dirty="0"/>
              <a:t> in a transaction </a:t>
            </a:r>
            <a:r>
              <a:rPr lang="en-US" b="1" dirty="0">
                <a:solidFill>
                  <a:schemeClr val="bg1"/>
                </a:solidFill>
              </a:rPr>
              <a:t>are temporary</a:t>
            </a:r>
          </a:p>
          <a:p>
            <a:pPr lvl="1"/>
            <a:r>
              <a:rPr lang="en-US" dirty="0"/>
              <a:t>Changes are </a:t>
            </a:r>
            <a:r>
              <a:rPr lang="en-US" b="1" dirty="0">
                <a:solidFill>
                  <a:schemeClr val="bg1"/>
                </a:solidFill>
              </a:rPr>
              <a:t>persisted</a:t>
            </a:r>
            <a:r>
              <a:rPr lang="en-US" dirty="0"/>
              <a:t> when a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executed</a:t>
            </a:r>
          </a:p>
          <a:p>
            <a:pPr lvl="1"/>
            <a:r>
              <a:rPr lang="en-US" dirty="0"/>
              <a:t>At any time, </a:t>
            </a:r>
            <a:r>
              <a:rPr lang="en-US" b="1" dirty="0">
                <a:solidFill>
                  <a:schemeClr val="bg1"/>
                </a:solidFill>
              </a:rPr>
              <a:t>all changes </a:t>
            </a:r>
            <a:r>
              <a:rPr lang="en-US" dirty="0"/>
              <a:t>can be </a:t>
            </a:r>
            <a:r>
              <a:rPr lang="en-US" b="1" dirty="0">
                <a:solidFill>
                  <a:schemeClr val="bg1"/>
                </a:solidFill>
              </a:rPr>
              <a:t>canceled</a:t>
            </a:r>
            <a:r>
              <a:rPr lang="en-US" dirty="0"/>
              <a:t> by </a:t>
            </a:r>
            <a:r>
              <a:rPr lang="en-US" b="1" dirty="0">
                <a:solidFill>
                  <a:schemeClr val="bg1"/>
                </a:solidFill>
              </a:rPr>
              <a:t>ROLLBACK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en-US" dirty="0"/>
              <a:t>All </a:t>
            </a:r>
            <a:r>
              <a:rPr lang="en-US" b="1" dirty="0">
                <a:solidFill>
                  <a:schemeClr val="bg1"/>
                </a:solidFill>
              </a:rPr>
              <a:t>changes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persisted at once</a:t>
            </a:r>
          </a:p>
          <a:p>
            <a:pPr lvl="1"/>
            <a:r>
              <a:rPr lang="en-US" dirty="0"/>
              <a:t>As long as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dirty="0"/>
              <a:t> is called</a:t>
            </a:r>
            <a:endParaRPr lang="bg-BG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Some actions </a:t>
            </a:r>
            <a:r>
              <a:rPr lang="en-US" b="1" dirty="0">
                <a:solidFill>
                  <a:schemeClr val="bg1"/>
                </a:solidFill>
              </a:rPr>
              <a:t>fail to complete</a:t>
            </a:r>
          </a:p>
          <a:p>
            <a:pPr lvl="1"/>
            <a:r>
              <a:rPr lang="en-US" dirty="0"/>
              <a:t>The application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or database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crashes</a:t>
            </a:r>
          </a:p>
          <a:p>
            <a:pPr lvl="1"/>
            <a:r>
              <a:rPr lang="en-US" dirty="0"/>
              <a:t>The user </a:t>
            </a:r>
            <a:r>
              <a:rPr lang="en-US" b="1" dirty="0">
                <a:solidFill>
                  <a:schemeClr val="bg1"/>
                </a:solidFill>
              </a:rPr>
              <a:t>cancels the action </a:t>
            </a:r>
            <a:r>
              <a:rPr lang="en-US" dirty="0"/>
              <a:t>while it’s </a:t>
            </a:r>
            <a:r>
              <a:rPr lang="en-US" b="1" dirty="0">
                <a:solidFill>
                  <a:schemeClr val="bg1"/>
                </a:solidFill>
              </a:rPr>
              <a:t>in progress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Interference</a:t>
            </a:r>
            <a:r>
              <a:rPr lang="en-US" dirty="0"/>
              <a:t> from another </a:t>
            </a:r>
            <a:r>
              <a:rPr lang="en-US" b="1" dirty="0">
                <a:solidFill>
                  <a:schemeClr val="bg1"/>
                </a:solidFill>
              </a:rPr>
              <a:t>transaction</a:t>
            </a:r>
          </a:p>
          <a:p>
            <a:pPr lvl="1"/>
            <a:r>
              <a:rPr lang="en-US" dirty="0"/>
              <a:t>What happens if several transfers run for the same account at </a:t>
            </a:r>
            <a:br>
              <a:rPr lang="en-US" dirty="0"/>
            </a:br>
            <a:r>
              <a:rPr lang="en-US" dirty="0"/>
              <a:t>the same time?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Transactions: What Can Go Wrong?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Image result for unsuccessful transa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34" y="4542162"/>
            <a:ext cx="1855032" cy="18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42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19168</TotalTime>
  <Words>1319</Words>
  <Application>Microsoft Office PowerPoint</Application>
  <PresentationFormat>Widescreen</PresentationFormat>
  <Paragraphs>341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Database Programmability</vt:lpstr>
      <vt:lpstr>Table of Contents </vt:lpstr>
      <vt:lpstr>Questions</vt:lpstr>
      <vt:lpstr>PowerPoint Presentation</vt:lpstr>
      <vt:lpstr>Transactions</vt:lpstr>
      <vt:lpstr>Transactions: Lifecycle (Rollback)</vt:lpstr>
      <vt:lpstr>Transactions: Lifecycle (Commit)</vt:lpstr>
      <vt:lpstr>Transactions Behavior</vt:lpstr>
      <vt:lpstr>Transactions: What Can Go Wrong?</vt:lpstr>
      <vt:lpstr>Checkpoints in games</vt:lpstr>
      <vt:lpstr>What are Transactions?</vt:lpstr>
      <vt:lpstr>Transactions Syntax</vt:lpstr>
      <vt:lpstr>PowerPoint Presentation</vt:lpstr>
      <vt:lpstr>Transaction Properties</vt:lpstr>
      <vt:lpstr>Atomicity</vt:lpstr>
      <vt:lpstr>Consistency</vt:lpstr>
      <vt:lpstr>Isolation</vt:lpstr>
      <vt:lpstr>Durability</vt:lpstr>
      <vt:lpstr>PowerPoint Presentation</vt:lpstr>
      <vt:lpstr>What Are Triggers?</vt:lpstr>
      <vt:lpstr>After Trigger</vt:lpstr>
      <vt:lpstr>Instead of Trigger</vt:lpstr>
      <vt:lpstr>Events</vt:lpstr>
      <vt:lpstr>After Triggers</vt:lpstr>
      <vt:lpstr>Instead Of Triggers</vt:lpstr>
      <vt:lpstr>PowerPoint Presentation</vt:lpstr>
      <vt:lpstr>Database Security: SQL Server</vt:lpstr>
      <vt:lpstr>Custom Roles</vt:lpstr>
      <vt:lpstr>Custom Role Permissions</vt:lpstr>
      <vt:lpstr>Custom Role Permissions (2)</vt:lpstr>
      <vt:lpstr>Summary</vt:lpstr>
      <vt:lpstr>PowerPoint Presentation</vt:lpstr>
      <vt:lpstr>SoftUni Diamond Partners</vt:lpstr>
      <vt:lpstr>SoftUni Organizational Partners</vt:lpstr>
      <vt:lpstr>License</vt:lpstr>
      <vt:lpstr>Trainings @ Software University (SoftUni)</vt:lpstr>
    </vt:vector>
  </TitlesOfParts>
  <Company>Software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Database-Programmability</dc:title>
  <dc:subject>Databases Basics - MS SQL Server -  Practical Trainer @ SoftUni</dc:subject>
  <dc:creator>Alen Paunov</dc:creator>
  <cp:keywords>Databases, SQL, programming, SoftUni, Software University, programming, software development, software engineering, course, database systems</cp:keywords>
  <dc:description>C# Databases Basics - MS SQL Server @ SoftUni – https://softuni.bg/opencourses/databases-basics-ms-sql-serverings/2084/csharp-oop-basics-october-2018</dc:description>
  <cp:lastModifiedBy>Stoyan</cp:lastModifiedBy>
  <cp:revision>497</cp:revision>
  <dcterms:created xsi:type="dcterms:W3CDTF">2018-05-23T13:08:44Z</dcterms:created>
  <dcterms:modified xsi:type="dcterms:W3CDTF">2019-02-07T15:31:08Z</dcterms:modified>
  <cp:category>db;databases;sql;programming;computer programming;software development</cp:category>
</cp:coreProperties>
</file>